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sldIdLst>
    <p:sldId id="256" r:id="rId4"/>
    <p:sldId id="274" r:id="rId5"/>
    <p:sldId id="275" r:id="rId6"/>
    <p:sldId id="257" r:id="rId7"/>
    <p:sldId id="276" r:id="rId8"/>
    <p:sldId id="268" r:id="rId9"/>
    <p:sldId id="277" r:id="rId10"/>
    <p:sldId id="278" r:id="rId11"/>
    <p:sldId id="279" r:id="rId12"/>
    <p:sldId id="259" r:id="rId13"/>
    <p:sldId id="295" r:id="rId14"/>
    <p:sldId id="294" r:id="rId15"/>
    <p:sldId id="280" r:id="rId16"/>
    <p:sldId id="260" r:id="rId17"/>
    <p:sldId id="281" r:id="rId18"/>
    <p:sldId id="269" r:id="rId19"/>
    <p:sldId id="282" r:id="rId20"/>
    <p:sldId id="270" r:id="rId21"/>
    <p:sldId id="283" r:id="rId22"/>
    <p:sldId id="261" r:id="rId23"/>
    <p:sldId id="284" r:id="rId24"/>
    <p:sldId id="262" r:id="rId25"/>
    <p:sldId id="285" r:id="rId26"/>
    <p:sldId id="272" r:id="rId27"/>
    <p:sldId id="286" r:id="rId28"/>
    <p:sldId id="271" r:id="rId29"/>
    <p:sldId id="287" r:id="rId30"/>
    <p:sldId id="273" r:id="rId31"/>
    <p:sldId id="289" r:id="rId32"/>
    <p:sldId id="263" r:id="rId33"/>
    <p:sldId id="292" r:id="rId34"/>
    <p:sldId id="264" r:id="rId35"/>
    <p:sldId id="293" r:id="rId36"/>
    <p:sldId id="291" r:id="rId37"/>
    <p:sldId id="265" r:id="rId38"/>
    <p:sldId id="266" r:id="rId39"/>
    <p:sldId id="267" r:id="rId40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630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6353" y="7578832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 panose="020B0604020202020204"/>
                <a:cs typeface="Arial" panose="020B0604020202020204"/>
              </a:rPr>
              <a:t>ВЫПУСКНАЯ КВАЛИФИКАЦИОННАЯ РАБОТА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/>
                <a:cs typeface="Arial" panose="020B0604020202020204"/>
              </a:rPr>
              <a:t> 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/>
                <a:cs typeface="Arial" panose="020B0604020202020204"/>
              </a:rPr>
              <a:t>«Разработка онлайн-магазина спортивных товаров»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/>
                <a:cs typeface="Arial" panose="020B0604020202020204"/>
              </a:rPr>
              <a:t>ВКР №09.02.05.18.4.1.1</a:t>
            </a:r>
            <a:endParaRPr lang="ru-RU"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490253" y="4186079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обучающийся 21ИСС1 группы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/>
                <a:cs typeface="Arial" panose="020B0604020202020204"/>
              </a:rPr>
              <a:t>Демкин Артем Сергеевич</a:t>
            </a:r>
            <a:endParaRPr lang="ru-RU" sz="1800" b="1" dirty="0">
              <a:latin typeface="Arial" panose="020B0604020202020204"/>
              <a:cs typeface="Arial" panose="020B0604020202020204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/>
                <a:cs typeface="Arial" panose="020B0604020202020204"/>
              </a:rPr>
              <a:t>Романов Валерий Николаевич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94;p13"/>
          <p:cNvSpPr txBox="1"/>
          <p:nvPr/>
        </p:nvSpPr>
        <p:spPr>
          <a:xfrm>
            <a:off x="5135589" y="7065360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2025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>
            <a:fillRect/>
          </a:stretch>
        </p:blipFill>
        <p:spPr>
          <a:xfrm>
            <a:off x="3945926" y="-1296178"/>
            <a:ext cx="6132622" cy="140428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-1644149"/>
            <a:ext cx="1536577" cy="1536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90805"/>
            <a:ext cx="11401425" cy="92519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Задачи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269874" y="823782"/>
            <a:ext cx="6747032" cy="54538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Для достижения поставленной цели необходимо решить несколько задач: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Провести анализ существующих платформ для создания онлайн-магазинов, чтобы определить их преимущества и недостатки.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Изучить основные характеристики разработки онлайн-магазина для спортивных товаров, включая функциональные и технические требования.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>
              <a:buFont typeface="Arial" panose="020B0604020202020204"/>
              <a:buChar char="•"/>
            </a:pPr>
            <a:endParaRPr lang="ru-RU" sz="2000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 algn="just">
              <a:buNone/>
            </a:pPr>
            <a:endParaRPr lang="ru-RU" sz="2000" dirty="0">
              <a:latin typeface="Times New Roman" panose="02020603050405020304"/>
              <a:ea typeface="+mn-lt"/>
              <a:cs typeface="Times New Roman" panose="02020603050405020304"/>
            </a:endParaRPr>
          </a:p>
        </p:txBody>
      </p:sp>
      <p:pic>
        <p:nvPicPr>
          <p:cNvPr id="5" name="Рисунок 4" descr="Изображение выглядит как рисунок, зарисовка, графическая вставка, иллюстрация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20" y="824630"/>
            <a:ext cx="4436301" cy="443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90805"/>
            <a:ext cx="11401425" cy="92519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Задачи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7083885" y="943131"/>
            <a:ext cx="6747032" cy="25986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Проанализировать существующие онлайн-магазины спортивных товаров для выявления успешных практик и ошибок.</a:t>
            </a:r>
            <a:endParaRPr lang="ru-RU"/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Спроектировать структуру онлайн-магазина с учетом потребностей целевой аудитории и современных трендов.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Разработать прототип онлайн-магазина, включающий все необходимые функции для успешной торговли.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marL="0" indent="0" algn="just">
              <a:buNone/>
            </a:pPr>
            <a:endParaRPr lang="ru-RU" sz="20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5" name="Рисунок 4" descr="Изображение выглядит как рисунок, зарисовка, графическая вставка, иллюстрация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890" y="925618"/>
            <a:ext cx="4436301" cy="443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90805"/>
            <a:ext cx="11401425" cy="92519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Задачи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269874" y="823782"/>
            <a:ext cx="6747032" cy="54538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Проанализировать существующие онлайн-магазины спортивных товаров для выявления успешных практик и ошибок.</a:t>
            </a:r>
            <a:endParaRPr lang="ru-RU"/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Спроектировать структуру онлайн-магазина с учетом потребностей целевой аудитории и современных трендов.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>
              <a:buFont typeface="Arial" panose="020B0604020202020204"/>
              <a:buChar char="•"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Разработать прототип онлайн-магазина, включающий все необходимые функции для успешной торговли.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marL="0" indent="0" algn="just">
              <a:buNone/>
            </a:pPr>
            <a:endParaRPr lang="ru-RU" sz="20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5" name="Рисунок 4" descr="Изображение выглядит как рисунок, зарисовка, графическая вставка, иллюстрация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00" y="824630"/>
            <a:ext cx="4436301" cy="443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343" y="-1174469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Предпроектный анализ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7178753" y="1254254"/>
            <a:ext cx="11401425" cy="30969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Анализ торговли: 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  1. Исследование целевой аудитории;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  2. Анализ тенденций.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Поиск поставщиков: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  1. Начинающие </a:t>
            </a:r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компании</a:t>
            </a: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.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Рисунок 4" descr="Picture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15" y="6860783"/>
            <a:ext cx="7086600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83290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Предпроектный анализ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23874" y="1107362"/>
            <a:ext cx="11401425" cy="3096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Анализ торговли: </a:t>
            </a:r>
            <a:endParaRPr lang="ru-RU"/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  1. Исследование целевой аудитории;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  2. Анализ тенденций.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Поиск поставщиков: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  1. Начинающие </a:t>
            </a:r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компании</a:t>
            </a: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.</a:t>
            </a:r>
            <a:endParaRPr lang="ru-RU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Рисунок 4" descr="Picture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5" y="4198373"/>
            <a:ext cx="7086600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182" y="-944951"/>
            <a:ext cx="11401425" cy="94601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Предпроектный анализ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10866609" y="1047754"/>
            <a:ext cx="10863619" cy="1754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sz="2400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Исследование целевой аудитории: Основная аудитория будет начинающие и люди с опытом которые уже выбрали для себя вид спорта, от любительского до профессионального уровня, всегда будут тратится ресурсы от денег до здоровья. И чтобы уберечь свои нервы и здоровья, нужны проверенные магазины, где будут гарантии качества продукции.</a:t>
            </a:r>
            <a:endParaRPr lang="ru-RU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6228202" y="38366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11557" y="6858380"/>
            <a:ext cx="5311971" cy="23637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</a:pPr>
            <a:r>
              <a:rPr lang="ru-RU" sz="2400" dirty="0">
                <a:latin typeface="Times New Roman" panose="02020603050405020304"/>
                <a:cs typeface="Times New Roman" panose="02020603050405020304"/>
              </a:rPr>
              <a:t>Анализ тенденций: После эпидемии и карантина Covid-19 повысился спрос на спорт и спорт залы для приведения себя в порядок, укрепления здоровья и разгрузки психики.</a:t>
            </a:r>
            <a:endParaRPr lang="en-US" sz="2400">
              <a:latin typeface="Times New Roman" panose="02020603050405020304"/>
              <a:cs typeface="Times New Roman" panose="02020603050405020304"/>
            </a:endParaRPr>
          </a:p>
          <a:p>
            <a:pPr algn="l"/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Рисунок 5" descr="Picture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328" y="2709232"/>
            <a:ext cx="4056043" cy="406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Picture 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448" y="753738"/>
            <a:ext cx="4964934" cy="497411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1" y="83290"/>
            <a:ext cx="11401425" cy="94601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Предпроектный анализ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88959" y="910043"/>
            <a:ext cx="5988653" cy="2929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sz="2000">
                <a:latin typeface="Times New Roman" panose="02020603050405020304"/>
                <a:ea typeface="+mn-lt"/>
                <a:cs typeface="+mn-lt"/>
              </a:rPr>
              <a:t>Исследование целевой аудитории: Основная аудитория — начинающие и опытные спортсмены, от любителей до профессионалов, которые тратят ресурсы на спорт. Им нужны проверенные магазины с гарантией качества продукции для сохранения здоровья и нервов.</a:t>
            </a:r>
            <a:endParaRPr lang="ru-RU" sz="2000" i="1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pPr marL="0" indent="0" algn="just">
              <a:buNone/>
            </a:pPr>
            <a:r>
              <a:rPr lang="ru-RU" sz="2000" dirty="0">
                <a:latin typeface="Times New Roman" panose="02020603050405020304"/>
                <a:ea typeface="+mn-lt"/>
                <a:cs typeface="+mn-lt"/>
              </a:rPr>
              <a:t>Анализ тенденций: После пандемии Covid-19 возрос спрос на спорт и спортзалы для улучшения физического состояния и психического здоровья.</a:t>
            </a:r>
            <a:endParaRPr lang="ru-RU" sz="2000" dirty="0">
              <a:latin typeface="Times New Roman" panose="02020603050405020304"/>
              <a:ea typeface="+mn-lt"/>
              <a:cs typeface="+mn-lt"/>
            </a:endParaRPr>
          </a:p>
          <a:p>
            <a:pPr algn="just"/>
            <a:endParaRPr lang="ru-RU" sz="2000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6228202" y="38366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98" y="-1036758"/>
            <a:ext cx="11401425" cy="94601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Предпроектный анализ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89945" y="-2743885"/>
            <a:ext cx="10863619" cy="1708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Начинающие компании: Для начинающих компании, нужно набирать аудитории и повышать поставку товаров для дальнейшей продажи.</a:t>
            </a:r>
            <a:endParaRPr lang="ru-RU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6228202" y="38366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45" y="7131586"/>
            <a:ext cx="7884404" cy="3942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1" y="83290"/>
            <a:ext cx="11401425" cy="94601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Предпроектный анализ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664379" y="910043"/>
            <a:ext cx="10863619" cy="5041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/>
                <a:ea typeface="Calibri" panose="020F0502020204030204"/>
                <a:cs typeface="Calibri" panose="020F0502020204030204"/>
              </a:rPr>
              <a:t>Начинающие компании: Для начинающих компании, нужно набирать аудитории и повышать поставку товаров для дальнейшей продажи.</a:t>
            </a:r>
            <a:endParaRPr lang="ru-RU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6228202" y="38366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52" y="2045465"/>
            <a:ext cx="8306717" cy="4199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255" y="-1008923"/>
            <a:ext cx="11401425" cy="80244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5924985" y="1146189"/>
            <a:ext cx="5194991" cy="5069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Проектирование:</a:t>
            </a:r>
            <a:endParaRPr lang="ru-RU" dirty="0"/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Базы данных;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дизайна сайта;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функционала пользователя сайта;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функционала администратора сайта.</a:t>
            </a:r>
            <a:endParaRPr lang="en-US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</p:txBody>
      </p:sp>
      <p:pic>
        <p:nvPicPr>
          <p:cNvPr id="3" name="Рисунок 2" descr="Изображение выглядит как текст, снимок экрана, Шрифт, диаграмм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254" y="921849"/>
            <a:ext cx="6447181" cy="4403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 panose="020B0604020202020204"/>
                <a:cs typeface="Arial" panose="020B0604020202020204"/>
              </a:rPr>
              <a:t>ВЫПУСКНАЯ КВАЛИФИКАЦИОННАЯ РАБОТА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/>
                <a:cs typeface="Arial" panose="020B0604020202020204"/>
              </a:rPr>
              <a:t> 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/>
                <a:cs typeface="Arial" panose="020B0604020202020204"/>
              </a:rPr>
              <a:t>«Разработка онлайн-магазина спортивных товаров»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/>
                <a:cs typeface="Arial" panose="020B0604020202020204"/>
              </a:rPr>
              <a:t>ВКР №09.02.07.21.4.1.6</a:t>
            </a:r>
            <a:endParaRPr lang="ru-RU" sz="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59992" y="4075644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обучающийся 21ИСС1 группы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/>
                <a:cs typeface="Arial" panose="020B0604020202020204"/>
              </a:rPr>
              <a:t>Демкин Артем Сергеевич</a:t>
            </a:r>
            <a:endParaRPr lang="ru-RU" sz="1800" b="1" dirty="0">
              <a:latin typeface="Arial" panose="020B0604020202020204"/>
              <a:cs typeface="Arial" panose="020B0604020202020204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/>
                <a:cs typeface="Arial" panose="020B0604020202020204"/>
              </a:rPr>
              <a:t>Романов Валерий Николаевич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94;p13"/>
          <p:cNvSpPr txBox="1"/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2025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>
            <a:fillRect/>
          </a:stretch>
        </p:blipFill>
        <p:spPr>
          <a:xfrm>
            <a:off x="3923839" y="194692"/>
            <a:ext cx="6132622" cy="140428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189068"/>
            <a:ext cx="1536577" cy="1536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1" y="111125"/>
            <a:ext cx="11401425" cy="80244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Проектирование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91352" y="999297"/>
            <a:ext cx="5194991" cy="5069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Проектирование:</a:t>
            </a:r>
            <a:endParaRPr lang="ru-RU" dirty="0"/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Базы данных;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дизайна сайта;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функционала пользователя сайта;</a:t>
            </a:r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r>
              <a:rPr lang="ru-RU" dirty="0">
                <a:latin typeface="Times New Roman" panose="02020603050405020304"/>
                <a:ea typeface="Calibri Light" panose="020F0302020204030204"/>
                <a:cs typeface="Times New Roman" panose="02020603050405020304"/>
              </a:rPr>
              <a:t>Разработка функционала администратора сайта.</a:t>
            </a:r>
            <a:endParaRPr lang="en-US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  <a:p>
            <a:pPr marL="457200" indent="-457200"/>
            <a:endParaRPr lang="ru-RU" dirty="0">
              <a:latin typeface="Times New Roman" panose="02020603050405020304"/>
              <a:ea typeface="Calibri Light" panose="020F0302020204030204"/>
              <a:cs typeface="Times New Roman" panose="02020603050405020304"/>
            </a:endParaRPr>
          </a:p>
        </p:txBody>
      </p:sp>
      <p:pic>
        <p:nvPicPr>
          <p:cNvPr id="3" name="Рисунок 2" descr="Изображение выглядит как текст, снимок экрана, Шрифт, диаграмм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844" y="995295"/>
            <a:ext cx="6447181" cy="4403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246" y="-1131333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4626512" y="1115455"/>
            <a:ext cx="4399860" cy="4152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Базы данных: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Создание структуры</a:t>
            </a:r>
            <a:endParaRPr lang="ru-RU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Создание типов данных</a:t>
            </a:r>
            <a:endParaRPr lang="ru-RU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диаграмм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317" y="927837"/>
            <a:ext cx="6690137" cy="452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Разработка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23874" y="1198081"/>
            <a:ext cx="4399860" cy="4152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Базы данных: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Создание структуры</a:t>
            </a:r>
            <a:endParaRPr lang="ru-RU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Создание типов данных</a:t>
            </a:r>
            <a:endParaRPr lang="ru-RU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диаграмм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65" y="1194078"/>
            <a:ext cx="6690137" cy="452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246" y="-828369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4396993" y="1188900"/>
            <a:ext cx="4399860" cy="629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дизайна</a:t>
            </a:r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 сайта</a:t>
            </a:r>
            <a:endParaRPr lang="ru-RU" dirty="0"/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снимок экрана,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9" y="6861393"/>
            <a:ext cx="8172174" cy="4573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Разработка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23874" y="1198081"/>
            <a:ext cx="4399860" cy="629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дизайна</a:t>
            </a:r>
            <a:r>
              <a:rPr lang="ru-RU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 сайта</a:t>
            </a:r>
            <a:endParaRPr lang="ru-RU" dirty="0"/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снимок экрана,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4" y="1711007"/>
            <a:ext cx="8172174" cy="4573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51" y="-828172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238952" y="-1340914"/>
            <a:ext cx="11401425" cy="5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функционала пользователя сайта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мебель, стул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l="16812" t="-2182" r="15442" b="-273"/>
          <a:stretch>
            <a:fillRect/>
          </a:stretch>
        </p:blipFill>
        <p:spPr>
          <a:xfrm>
            <a:off x="12406643" y="1713480"/>
            <a:ext cx="6548797" cy="2649944"/>
          </a:xfrm>
          <a:prstGeom prst="snip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1" y="100082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Разработка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05729" y="941165"/>
            <a:ext cx="11401425" cy="5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функционала пользователя сайта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мебель, стул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l="16812" t="-2182" r="15442" b="-273"/>
          <a:stretch>
            <a:fillRect/>
          </a:stretch>
        </p:blipFill>
        <p:spPr>
          <a:xfrm>
            <a:off x="1386267" y="1454688"/>
            <a:ext cx="9093589" cy="3656359"/>
          </a:xfrm>
          <a:prstGeom prst="snip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51" y="-828172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425" y="-1188514"/>
            <a:ext cx="11401425" cy="5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функционала администратора сайта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7" name="Рисунок 6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668" y="1115683"/>
            <a:ext cx="8678173" cy="4339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1" y="100082"/>
            <a:ext cx="11401425" cy="82453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Разработка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34484" y="912410"/>
            <a:ext cx="11401425" cy="5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/>
                <a:cs typeface="Times New Roman" panose="02020603050405020304"/>
              </a:rPr>
              <a:t>Разработка функционала администратора сайта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1" y="1575759"/>
            <a:ext cx="8678173" cy="4339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415" y="-933879"/>
            <a:ext cx="11401425" cy="934968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ресурса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5395" y="836930"/>
            <a:ext cx="4599940" cy="235013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545" y="7101840"/>
            <a:ext cx="4592955" cy="234823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5395" y="3285490"/>
            <a:ext cx="4599940" cy="235839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545" y="9550400"/>
            <a:ext cx="4592955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2097" y="-1065883"/>
            <a:ext cx="11401425" cy="91694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Актуальность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73" y="7099035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7244574" y="1176443"/>
            <a:ext cx="7016750" cy="5297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В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последние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годы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наблюдается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рост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интереса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к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онлайн-торговле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особенно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в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сегменте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спортивных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товаров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что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связано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с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изменением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потребительских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привычек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развитием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технологий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Это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создает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новые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возможности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бизнеса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подчеркивает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актуальность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исследования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algn="just"/>
            <a:endParaRPr lang="en-US" altLang="ru-RU" sz="25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/>
          <a:srcRect l="212" t="1335" r="-212" b="-1606"/>
          <a:stretch>
            <a:fillRect/>
          </a:stretch>
        </p:blipFill>
        <p:spPr>
          <a:xfrm>
            <a:off x="12697742" y="1012049"/>
            <a:ext cx="3749846" cy="3751991"/>
          </a:xfrm>
          <a:prstGeom prst="snip2DiagRect">
            <a:avLst/>
          </a:prstGeom>
          <a:effectLst>
            <a:reflection stA="41000" endPos="24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11735"/>
            <a:ext cx="11401425" cy="934968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Демонстрация ресурса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4540"/>
            <a:ext cx="4599940" cy="235013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65" y="764540"/>
            <a:ext cx="4592955" cy="234823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3213100"/>
            <a:ext cx="4599940" cy="235839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5" y="3213100"/>
            <a:ext cx="4592955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415" y="-1177236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11429427" y="1334993"/>
            <a:ext cx="11428967" cy="33690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Что реализовано: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✅ Корзина товаров (добавление, изменение количества, удаление);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✅ Оформление заказа;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✅ Защита данных (PDO, подготовленные запросы);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✅ Адаптивный интерфейс (работает на ПК).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Итог: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🔹 Рабочий прототип с базовым функционалом;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🔹 Готов к доработке (бонусы, аналитика, платежные системы);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🔹 Можно тестировать и масштабировать под нужды бизнеса.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/>
              <a:buChar char="•"/>
            </a:pPr>
            <a:endParaRPr lang="ru-RU" dirty="0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/>
            </a:pPr>
            <a:endParaRPr lang="ru-RU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Заключение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95605" y="1224915"/>
            <a:ext cx="11428730" cy="456946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Что реализовано: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Корзина товаров (добавление, изменение количества, удаление);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Оформление заказа;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Защита данных (PDO, подготовленные запросы);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Адаптивный интерфейс (работает на ПК).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Итог: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Рабочий прототип с базовым функционалом;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Готов к доработке (бонусы, аналитика, платежные системы);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r>
              <a:rPr lang="ru-RU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</a:rPr>
              <a:t>Можно тестировать и масштабировать под нужды бизнеса.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246" y="-1177236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11438608" y="1215643"/>
            <a:ext cx="11438147" cy="4149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Что в дальнейшем будет добавлено: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</a:t>
            </a:r>
            <a:r>
              <a:rPr lang="ru-RU" dirty="0">
                <a:ea typeface="+mn-lt"/>
                <a:cs typeface="+mn-lt"/>
              </a:rPr>
              <a:t> Правильное оформление заказа;</a:t>
            </a: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 Улучшение оформление сайта и добавление анимации;</a:t>
            </a:r>
            <a:br>
              <a:rPr lang="ru-RU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 Добавление бонусы и промокоды;</a:t>
            </a:r>
            <a:br>
              <a:rPr lang="ru-RU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 Подключить оплаты API;</a:t>
            </a:r>
            <a:br>
              <a:rPr lang="ru-RU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 Добавление рекламы;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➡️ Добавление новых товар и </a:t>
            </a:r>
            <a:r>
              <a:rPr lang="ru-RU" dirty="0">
                <a:ea typeface="Calibri" panose="020F0502020204030204"/>
                <a:cs typeface="Calibri" panose="020F0502020204030204"/>
              </a:rPr>
              <a:t>категорий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ru-RU" dirty="0"/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Заключение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95344" y="1224824"/>
            <a:ext cx="11438147" cy="4149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Что в дальнейшем будет добавлено: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Правильное оформление заказа;</a:t>
            </a:r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Улучшение оформление сайта и добавление анимации;</a:t>
            </a:r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Добавление бонусы и промокоды;</a:t>
            </a:r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Подключить оплаты API;</a:t>
            </a:r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Добавление рекламы;</a:t>
            </a:r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  <a:p>
            <a:pPr marL="514350" indent="-514350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Добавление новых товар и категорий.</a:t>
            </a:r>
            <a:endParaRPr lang="ru-RU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endParaRPr lang="ru-RU" dirty="0">
              <a:solidFill>
                <a:srgbClr val="000000"/>
              </a:solidFill>
              <a:latin typeface="Times New Roman" panose="02020603050405020304" charset="0"/>
              <a:ea typeface="+mn-lt"/>
              <a:cs typeface="Times New Roman" panose="02020603050405020304" charset="0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Times New Roman" panose="02020603050405020304" charset="0"/>
                <a:cs typeface="Times New Roman" panose="02020603050405020304" charset="0"/>
              </a:rPr>
              <a:t>Спасибо за внимание!</a:t>
            </a:r>
            <a:endParaRPr lang="ru-RU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Рекомендуемые системные требования 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368" y="1859679"/>
            <a:ext cx="7895264" cy="3138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charset="0"/>
                <a:cs typeface="Times New Roman" panose="02020603050405020304" charset="0"/>
              </a:rPr>
              <a:t>Оценка производственных затрат</a:t>
            </a:r>
            <a:endParaRPr lang="ru-RU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471" y="2319260"/>
            <a:ext cx="8933058" cy="2219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175895"/>
            <a:ext cx="11401425" cy="91694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Актуальность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234315" y="1007110"/>
            <a:ext cx="5702576" cy="5297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В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последние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годы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наблюдается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рост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интереса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к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онлайн-торговле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особенно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в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сегменте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спортивных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товаров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что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связано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с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изменением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потребительских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привычек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развитием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технологий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Это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создает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новые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возможности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для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бизнеса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подчеркивает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актуальность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исследования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</a:t>
            </a:r>
            <a:endParaRPr lang="ru-RU" sz="2000">
              <a:latin typeface="Times New Roman" panose="02020603050405020304"/>
              <a:ea typeface="+mn-lt"/>
              <a:cs typeface="+mn-lt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/>
          <a:srcRect l="212" t="1335" r="-212" b="-1606"/>
          <a:stretch>
            <a:fillRect/>
          </a:stretch>
        </p:blipFill>
        <p:spPr>
          <a:xfrm>
            <a:off x="6231171" y="1092421"/>
            <a:ext cx="4368280" cy="4491902"/>
          </a:xfrm>
          <a:prstGeom prst="snip2DiagRect">
            <a:avLst/>
          </a:prstGeom>
          <a:effectLst>
            <a:reflection stA="41000" endPos="24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Picture background"/>
          <p:cNvPicPr>
            <a:picLocks noChangeAspect="1"/>
          </p:cNvPicPr>
          <p:nvPr/>
        </p:nvPicPr>
        <p:blipFill>
          <a:blip r:embed="rId1"/>
          <a:srcRect l="589" t="424" r="61" b="-166"/>
          <a:stretch>
            <a:fillRect/>
          </a:stretch>
        </p:blipFill>
        <p:spPr>
          <a:xfrm>
            <a:off x="-4271216" y="748881"/>
            <a:ext cx="4271707" cy="5360729"/>
          </a:xfrm>
          <a:prstGeom prst="doubleWave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273" y="-916611"/>
            <a:ext cx="11401425" cy="91694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Актуальность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12194158" y="868819"/>
            <a:ext cx="7513608" cy="482142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Во-первых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существует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потребность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в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новых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товарах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отражающих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предпочтения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потребителей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тенденции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на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рынке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спортивных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товаров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 </a:t>
            </a:r>
            <a:endParaRPr lang="ru-RU" sz="2000">
              <a:latin typeface="Times New Roman" panose="02020603050405020304"/>
              <a:cs typeface="Times New Roman" panose="02020603050405020304"/>
            </a:endParaRPr>
          </a:p>
          <a:p>
            <a:pPr algn="just"/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Во-вторых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становится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очевидной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необходимость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в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новых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методах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создания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управления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онлайн-магазинами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 </a:t>
            </a:r>
            <a:endParaRPr lang="ru-RU" sz="200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pPr algn="just"/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В-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третьих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многие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начинающие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предприниматели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сталкиваются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с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трудностями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при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запуске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ведении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онлайн-бизнеса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 </a:t>
            </a:r>
            <a:endParaRPr lang="ru-RU" sz="200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pPr algn="just"/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Наконец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социальный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заказ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со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стороны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работодателей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подчеркивает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важность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создания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качественных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и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доступных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онлайн-платформ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продажи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спортивных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товаров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.</a:t>
            </a:r>
            <a:endParaRPr lang="ru-RU" sz="2000" dirty="0">
              <a:latin typeface="Times New Roman" panose="02020603050405020304"/>
              <a:cs typeface="Times New Roman" panose="02020603050405020304"/>
            </a:endParaRPr>
          </a:p>
          <a:p>
            <a:pPr algn="just"/>
            <a:endParaRPr lang="en-US" altLang="ru-RU" sz="20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Picture background"/>
          <p:cNvPicPr>
            <a:picLocks noChangeAspect="1"/>
          </p:cNvPicPr>
          <p:nvPr/>
        </p:nvPicPr>
        <p:blipFill>
          <a:blip r:embed="rId1"/>
          <a:srcRect l="589" t="424" r="61" b="-166"/>
          <a:stretch>
            <a:fillRect/>
          </a:stretch>
        </p:blipFill>
        <p:spPr>
          <a:xfrm>
            <a:off x="-2180" y="822327"/>
            <a:ext cx="4349011" cy="5460120"/>
          </a:xfrm>
          <a:prstGeom prst="doubleWave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353" y="-801"/>
            <a:ext cx="11445598" cy="115989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Актуальность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4456722" y="824113"/>
            <a:ext cx="7393912" cy="33289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Во-первых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существует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потребность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в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новых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товарах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отражающих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предпочтения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потребителей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тенденции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на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рынке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спортивных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товаров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 </a:t>
            </a:r>
            <a:endParaRPr lang="ru-RU" sz="2000">
              <a:latin typeface="Times New Roman" panose="02020603050405020304"/>
              <a:ea typeface="+mn-lt"/>
              <a:cs typeface="+mn-lt"/>
            </a:endParaRPr>
          </a:p>
          <a:p>
            <a:pPr algn="just"/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Во-вторых</a:t>
            </a:r>
            <a:r>
              <a:rPr lang="en-US" sz="200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становится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очевидной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необходимость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в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новых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методах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создания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управления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онлайн-магазинами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 </a:t>
            </a:r>
            <a:endParaRPr lang="ru-RU" sz="2000">
              <a:latin typeface="Times New Roman" panose="02020603050405020304"/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В-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третьих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многие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начинающие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предприниматели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сталкиваются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с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трудностями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при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запуске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ведении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err="1">
                <a:latin typeface="Times New Roman" panose="02020603050405020304"/>
                <a:ea typeface="+mn-lt"/>
                <a:cs typeface="+mn-lt"/>
              </a:rPr>
              <a:t>онлайн-бизнеса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 </a:t>
            </a:r>
            <a:endParaRPr lang="ru-RU" sz="2000">
              <a:latin typeface="Times New Roman" panose="02020603050405020304"/>
              <a:ea typeface="+mn-lt"/>
              <a:cs typeface="+mn-lt"/>
            </a:endParaRPr>
          </a:p>
          <a:p>
            <a:pPr algn="just"/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Наконец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социальный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заказ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со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стороны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работодателей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подчеркивает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важность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создания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качественных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и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доступных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онлайн-платформ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для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продажи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спортивных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 panose="02020603050405020304"/>
                <a:ea typeface="+mn-lt"/>
                <a:cs typeface="+mn-lt"/>
              </a:rPr>
              <a:t>товаров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.</a:t>
            </a:r>
            <a:endParaRPr lang="ru-RU" sz="2000">
              <a:latin typeface="Times New Roman" panose="02020603050405020304"/>
              <a:ea typeface="+mn-lt"/>
              <a:cs typeface="+mn-lt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653" y="-895864"/>
            <a:ext cx="11401425" cy="89567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Цель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12190659" y="549001"/>
            <a:ext cx="11602085" cy="2342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Целью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исследования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является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разработка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пр</a:t>
            </a:r>
            <a:r>
              <a:rPr lang="ru-RU" altLang="en-US" dirty="0">
                <a:latin typeface="Times New Roman" panose="02020603050405020304"/>
                <a:cs typeface="Times New Roman" panose="02020603050405020304"/>
              </a:rPr>
              <a:t>обного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решения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создания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онлайн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магазина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который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будет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соответствовать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современным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требованиям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рынка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потребностям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целевой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аудитории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Это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включает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себя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не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только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технические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аспекты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но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маркетинговые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стратегии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направленные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на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привлечение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удержание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</a:rPr>
              <a:t>клиентов</a:t>
            </a:r>
            <a:r>
              <a:rPr lang="en-US" altLang="ru-RU" dirty="0">
                <a:latin typeface="Times New Roman" panose="02020603050405020304"/>
                <a:cs typeface="Times New Roman" panose="02020603050405020304"/>
              </a:rPr>
              <a:t>.</a:t>
            </a:r>
            <a:endParaRPr lang="ru-RU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>
            <a:alphaModFix amt="69000"/>
          </a:blip>
          <a:srcRect l="60" t="11853" b="13297"/>
          <a:stretch>
            <a:fillRect/>
          </a:stretch>
        </p:blipFill>
        <p:spPr>
          <a:xfrm>
            <a:off x="481156" y="6859818"/>
            <a:ext cx="7514542" cy="3102603"/>
          </a:xfrm>
          <a:prstGeom prst="snip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190692"/>
            <a:ext cx="11401425" cy="89567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/>
                <a:cs typeface="Arial" panose="020B0604020202020204"/>
              </a:rPr>
              <a:t>Цель</a:t>
            </a:r>
            <a:endParaRPr lang="ru-RU" sz="4000" dirty="0">
              <a:latin typeface="Times New Roman" panose="02020603050405020304"/>
              <a:cs typeface="Arial" panose="020B0604020202020204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323215" y="1072933"/>
            <a:ext cx="11589795" cy="1777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Целью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исследования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является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разработка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пр</a:t>
            </a:r>
            <a:r>
              <a:rPr lang="ru-RU" altLang="en-US" sz="2400" dirty="0">
                <a:latin typeface="Times New Roman" panose="02020603050405020304"/>
                <a:cs typeface="Times New Roman" panose="02020603050405020304"/>
              </a:rPr>
              <a:t>обного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решения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создания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онлайн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магазина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который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будет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соответствовать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современным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требованиям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рынка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потребностям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целевой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аудитории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Это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включает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себя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не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только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технические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аспекты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но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маркетинговые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стратегии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направленные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на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привлечение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удержание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2400" dirty="0">
                <a:latin typeface="Times New Roman" panose="02020603050405020304"/>
                <a:cs typeface="Times New Roman" panose="02020603050405020304"/>
              </a:rPr>
              <a:t>клиентов</a:t>
            </a:r>
            <a:r>
              <a:rPr lang="en-US" altLang="ru-RU" sz="2400" dirty="0">
                <a:latin typeface="Times New Roman" panose="02020603050405020304"/>
                <a:cs typeface="Times New Roman" panose="02020603050405020304"/>
              </a:rPr>
              <a:t>.</a:t>
            </a:r>
            <a:endParaRPr lang="ru-RU"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AutoShape 2" descr="Фотографии со страницы сообщества «ПТПИТ | Пермский техникум | Пермь» –  Фотография 3 из 4 | ВКонтакте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" name="Рисунок 2" descr="Picture background"/>
          <p:cNvPicPr>
            <a:picLocks noChangeAspect="1"/>
          </p:cNvPicPr>
          <p:nvPr/>
        </p:nvPicPr>
        <p:blipFill>
          <a:blip r:embed="rId2">
            <a:alphaModFix amt="69000"/>
          </a:blip>
          <a:srcRect l="60" t="11853" b="13297"/>
          <a:stretch>
            <a:fillRect/>
          </a:stretch>
        </p:blipFill>
        <p:spPr>
          <a:xfrm>
            <a:off x="523489" y="2860911"/>
            <a:ext cx="8239671" cy="3446732"/>
          </a:xfrm>
          <a:prstGeom prst="snip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343" y="-928255"/>
            <a:ext cx="11401425" cy="92519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-6744198" y="1066605"/>
            <a:ext cx="6747032" cy="52661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Для достижения поставленной цели необходимо решить несколько задач:</a:t>
            </a:r>
            <a:endParaRPr lang="ru-RU" sz="200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Провести анализ существующих платформ для создания онлайн-магазинов, чтобы определить их преимущества и недостатки.</a:t>
            </a:r>
            <a:endParaRPr lang="ru-RU" sz="2000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Изучить основные характеристики разработки онлайн-магазина для спортивных товаров, включая функциональные и технические требования.</a:t>
            </a:r>
            <a:endParaRPr lang="ru-RU" sz="2000" dirty="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Проанализировать существующие онлайн-магазины спортивных товаров для выявления успешных практик и ошибок.</a:t>
            </a:r>
            <a:endParaRPr lang="ru-RU" sz="200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Спроектировать структуру онлайн-магазина, учитывая потребности целевой аудитории и современные тренды.</a:t>
            </a:r>
            <a:endParaRPr lang="ru-RU" sz="2000">
              <a:latin typeface="Times New Roman" panose="02020603050405020304"/>
              <a:ea typeface="Calibri" panose="020F0502020204030204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ru-RU" sz="2000" dirty="0">
                <a:latin typeface="Times New Roman" panose="02020603050405020304"/>
                <a:cs typeface="Times New Roman" panose="02020603050405020304"/>
              </a:rPr>
              <a:t>Разработать прототип онлайн-магазина, который будет включать в себя все необходимые функции для успешной торговли.</a:t>
            </a:r>
            <a:endParaRPr lang="ru-RU" sz="2000" dirty="0">
              <a:ea typeface="Calibri" panose="020F0502020204030204"/>
              <a:cs typeface="Calibri" panose="020F0502020204030204"/>
            </a:endParaRPr>
          </a:p>
          <a:p>
            <a:pPr>
              <a:buAutoNum type="arabicPeriod"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Рисунок 4" descr="Изображение выглядит как рисунок, зарисовка, графическая вставка, иллюстрация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372" y="842991"/>
            <a:ext cx="4436301" cy="443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7809</Words>
  <Application>WPS Presentation</Application>
  <PresentationFormat>Широкоэкранный</PresentationFormat>
  <Paragraphs>235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Arial</vt:lpstr>
      <vt:lpstr>SimSun</vt:lpstr>
      <vt:lpstr>Wingdings</vt:lpstr>
      <vt:lpstr>Arial</vt:lpstr>
      <vt:lpstr>Times New Roman</vt:lpstr>
      <vt:lpstr>Calibri</vt:lpstr>
      <vt:lpstr>Microsoft YaHei</vt:lpstr>
      <vt:lpstr>Arial Unicode MS</vt:lpstr>
      <vt:lpstr>Calibri Light</vt:lpstr>
      <vt:lpstr>Calibri Light</vt:lpstr>
      <vt:lpstr>Calibri</vt:lpstr>
      <vt:lpstr>Times New Roman</vt:lpstr>
      <vt:lpstr>Arial Black</vt:lpstr>
      <vt:lpstr>Tahoma</vt:lpstr>
      <vt:lpstr>Pristina</vt:lpstr>
      <vt:lpstr>Тема Office</vt:lpstr>
      <vt:lpstr>1_Тема Office</vt:lpstr>
      <vt:lpstr>ВЫПУСКНАЯ КВАЛИФИКАЦИОННАЯ РАБОТА   «Разработка онлайн-магазина спортивных товаров»  ВКР №09.02.05.18.4.1.1</vt:lpstr>
      <vt:lpstr>ВЫПУСКНАЯ КВАЛИФИКАЦИОННАЯ РАБОТА   «Разработка онлайн-магазина спортивных товаров»  ВКР №09.02.07.21.4.1.6</vt:lpstr>
      <vt:lpstr>Актуальность</vt:lpstr>
      <vt:lpstr>Актуальность</vt:lpstr>
      <vt:lpstr>Актуальность</vt:lpstr>
      <vt:lpstr>Актуальность</vt:lpstr>
      <vt:lpstr>Цель</vt:lpstr>
      <vt:lpstr>Цель</vt:lpstr>
      <vt:lpstr>Задачи</vt:lpstr>
      <vt:lpstr>Задачи</vt:lpstr>
      <vt:lpstr>Задачи</vt:lpstr>
      <vt:lpstr>Задачи</vt:lpstr>
      <vt:lpstr>Предпроектный анализ</vt:lpstr>
      <vt:lpstr>Предпроектный анализ</vt:lpstr>
      <vt:lpstr>Предпроектный анализ</vt:lpstr>
      <vt:lpstr>Предпроектный анализ</vt:lpstr>
      <vt:lpstr>Предпроектный анализ</vt:lpstr>
      <vt:lpstr>Предпроектный анализ</vt:lpstr>
      <vt:lpstr>Проектирование ресурса</vt:lpstr>
      <vt:lpstr>Проектирование ресурса</vt:lpstr>
      <vt:lpstr>Разработка ресурса</vt:lpstr>
      <vt:lpstr>Разработка ресурса</vt:lpstr>
      <vt:lpstr>Разработка ресурса</vt:lpstr>
      <vt:lpstr>Разработка ресурса</vt:lpstr>
      <vt:lpstr>Разработка ресурса</vt:lpstr>
      <vt:lpstr>Разработка ресурса</vt:lpstr>
      <vt:lpstr>Разработка ресурса</vt:lpstr>
      <vt:lpstr>Разработка ресурса</vt:lpstr>
      <vt:lpstr>Демонстрация ресурса</vt:lpstr>
      <vt:lpstr>Демонстрация ресурса</vt:lpstr>
      <vt:lpstr>Заключение</vt:lpstr>
      <vt:lpstr>Заключение</vt:lpstr>
      <vt:lpstr>Заключение</vt:lpstr>
      <vt:lpstr>Заключение</vt:lpstr>
      <vt:lpstr>Спасибо за внимание!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  «Тема»  ВКР №09.02.05.18.4.1.1</dc:title>
  <dc:creator/>
  <cp:lastModifiedBy>Артем sa1kri</cp:lastModifiedBy>
  <cp:revision>647</cp:revision>
  <dcterms:created xsi:type="dcterms:W3CDTF">2025-05-06T09:10:00Z</dcterms:created>
  <dcterms:modified xsi:type="dcterms:W3CDTF">2025-06-22T11:35:39Z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577EA490848A47D8AFF1E4A9E3D3C92E_13</vt:lpwstr>
  </property>
  <property fmtid="{D5CDD505-2E9C-101B-9397-08002B2CF9AE}" pid="3" name="KSOProductBuildVer">
    <vt:lpwstr>1049-12.2.0.21546</vt:lpwstr>
  </property>
</Properties>
</file>